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350" r:id="rId5"/>
    <p:sldId id="352" r:id="rId6"/>
    <p:sldId id="378" r:id="rId7"/>
    <p:sldId id="361" r:id="rId8"/>
    <p:sldId id="366" r:id="rId9"/>
    <p:sldId id="365" r:id="rId10"/>
    <p:sldId id="376" r:id="rId11"/>
    <p:sldId id="367" r:id="rId12"/>
    <p:sldId id="368" r:id="rId13"/>
    <p:sldId id="371" r:id="rId14"/>
    <p:sldId id="394" r:id="rId15"/>
    <p:sldId id="372" r:id="rId16"/>
    <p:sldId id="377" r:id="rId17"/>
    <p:sldId id="363" r:id="rId18"/>
    <p:sldId id="379" r:id="rId19"/>
    <p:sldId id="380" r:id="rId20"/>
    <p:sldId id="381" r:id="rId21"/>
    <p:sldId id="384" r:id="rId22"/>
    <p:sldId id="382" r:id="rId23"/>
    <p:sldId id="383" r:id="rId24"/>
    <p:sldId id="385" r:id="rId25"/>
    <p:sldId id="386" r:id="rId26"/>
    <p:sldId id="387" r:id="rId27"/>
    <p:sldId id="393" r:id="rId28"/>
    <p:sldId id="388" r:id="rId29"/>
    <p:sldId id="389" r:id="rId30"/>
    <p:sldId id="390" r:id="rId31"/>
    <p:sldId id="391" r:id="rId32"/>
    <p:sldId id="392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56FF"/>
    <a:srgbClr val="D8C5FF"/>
    <a:srgbClr val="98C7F1"/>
    <a:srgbClr val="FFC43C"/>
    <a:srgbClr val="94EDFE"/>
    <a:srgbClr val="D6A4FF"/>
    <a:srgbClr val="00FFF1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D7D1-8809-4FB4-8AD6-357C94014EA4}" v="331" dt="2021-04-22T10:38:45.123"/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5216" autoAdjust="0"/>
  </p:normalViewPr>
  <p:slideViewPr>
    <p:cSldViewPr snapToGrid="0">
      <p:cViewPr varScale="1">
        <p:scale>
          <a:sx n="143" d="100"/>
          <a:sy n="143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30,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arip/DS_Project" TargetMode="External"/><Relationship Id="rId2" Type="http://schemas.openxmlformats.org/officeDocument/2006/relationships/hyperlink" Target="https://www.open-mpi.org/doc/current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disarip/DS_Project/blob/main/presentation/final_presentation_video.mp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349" y="2389129"/>
            <a:ext cx="5737411" cy="1281952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Spanning Tree based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Termination Detection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68871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Aditya </a:t>
            </a:r>
            <a:r>
              <a:rPr lang="en-US" dirty="0" err="1"/>
              <a:t>Saripalli</a:t>
            </a:r>
            <a:r>
              <a:rPr lang="en-US" dirty="0"/>
              <a:t>   (20173071)</a:t>
            </a:r>
          </a:p>
          <a:p>
            <a:r>
              <a:rPr lang="en-US" dirty="0" err="1"/>
              <a:t>Issac</a:t>
            </a:r>
            <a:r>
              <a:rPr lang="en-US" dirty="0"/>
              <a:t> Balaji         (20163051)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748" y="2196074"/>
            <a:ext cx="6403728" cy="192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08" y="4474985"/>
            <a:ext cx="5921784" cy="218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D14C3B-6AE1-6142-8FEC-6C3E8F566CE1}"/>
              </a:ext>
            </a:extLst>
          </p:cNvPr>
          <p:cNvSpPr txBox="1">
            <a:spLocks/>
          </p:cNvSpPr>
          <p:nvPr/>
        </p:nvSpPr>
        <p:spPr>
          <a:xfrm>
            <a:off x="971550" y="924110"/>
            <a:ext cx="6855674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3"/>
            <a:ext cx="7543482" cy="610863"/>
          </a:xfrm>
        </p:spPr>
        <p:txBody>
          <a:bodyPr>
            <a:noAutofit/>
          </a:bodyPr>
          <a:lstStyle/>
          <a:p>
            <a:r>
              <a:rPr lang="en-US" sz="3200" b="0" dirty="0" err="1"/>
              <a:t>R.K.Arora</a:t>
            </a:r>
            <a:r>
              <a:rPr lang="en-US" sz="3200" b="0" dirty="0"/>
              <a:t> and </a:t>
            </a:r>
            <a:r>
              <a:rPr lang="en-US" sz="3200" b="0" dirty="0" err="1"/>
              <a:t>M.N.Gupta’s</a:t>
            </a:r>
            <a:r>
              <a:rPr lang="en-US" sz="3200" b="0" dirty="0"/>
              <a:t> (</a:t>
            </a:r>
            <a:r>
              <a:rPr lang="en-US" sz="3200" b="0" dirty="0" err="1"/>
              <a:t>contd</a:t>
            </a:r>
            <a:r>
              <a:rPr lang="en-US" sz="3200" b="0" dirty="0"/>
              <a:t>…)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1" y="3059175"/>
            <a:ext cx="5845057" cy="2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 txBox="1">
            <a:spLocks/>
          </p:cNvSpPr>
          <p:nvPr/>
        </p:nvSpPr>
        <p:spPr>
          <a:xfrm>
            <a:off x="961790" y="2247900"/>
            <a:ext cx="10523074" cy="3731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detection-message is issued only when the process and all its communicating neighbors become PASSIVE.</a:t>
            </a:r>
          </a:p>
          <a:p>
            <a:endParaRPr lang="en-US" sz="2000" dirty="0"/>
          </a:p>
          <a:p>
            <a:r>
              <a:rPr lang="en-US" sz="2000" dirty="0"/>
              <a:t>The detection message wave once issued by the root process first spreads downwards and then contracts upwards.</a:t>
            </a:r>
          </a:p>
          <a:p>
            <a:endParaRPr lang="en-US" sz="2000" dirty="0"/>
          </a:p>
          <a:p>
            <a:r>
              <a:rPr lang="en-US" sz="2000" dirty="0"/>
              <a:t>No additional effort is required to maintain the local information in the control section of a process.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2296D0-4FA3-0B46-BB96-0924FF99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34517" cy="610863"/>
          </a:xfrm>
        </p:spPr>
        <p:txBody>
          <a:bodyPr>
            <a:noAutofit/>
          </a:bodyPr>
          <a:lstStyle/>
          <a:p>
            <a:r>
              <a:rPr lang="en-US" sz="3200" b="0" dirty="0" err="1"/>
              <a:t>R.K.Arora</a:t>
            </a:r>
            <a:r>
              <a:rPr lang="en-US" sz="3200" b="0" dirty="0"/>
              <a:t> and </a:t>
            </a:r>
            <a:r>
              <a:rPr lang="en-US" sz="3200" b="0" dirty="0" err="1"/>
              <a:t>M.N.Gupta’s</a:t>
            </a:r>
            <a:r>
              <a:rPr lang="en-US" sz="3200" b="0" dirty="0"/>
              <a:t> (</a:t>
            </a:r>
            <a:r>
              <a:rPr lang="en-US" sz="3200" b="0" dirty="0" err="1"/>
              <a:t>contd</a:t>
            </a:r>
            <a:r>
              <a:rPr lang="en-US" sz="3200" b="0" dirty="0"/>
              <a:t>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4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1" y="2216210"/>
            <a:ext cx="4314402" cy="364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used </a:t>
            </a:r>
            <a:r>
              <a:rPr lang="en-US" sz="2000" dirty="0" err="1"/>
              <a:t>Rodney.W.Topor’s</a:t>
            </a:r>
            <a:r>
              <a:rPr lang="en-US" sz="2000" dirty="0"/>
              <a:t> model for termination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it, we have added an algorithm for computing a routing array for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Messages are sent only along the edges of the nodes using the routing path mentioned in the array.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9" y="2289362"/>
            <a:ext cx="915952" cy="717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2" y="1862628"/>
            <a:ext cx="5983472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Comparision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Rodney.W.Topor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More messages</a:t>
            </a:r>
          </a:p>
          <a:p>
            <a:r>
              <a:rPr lang="en-US" dirty="0"/>
              <a:t>Frequent Repeats</a:t>
            </a:r>
          </a:p>
          <a:p>
            <a:r>
              <a:rPr lang="en-US" dirty="0"/>
              <a:t>Complete env repeats for even one black token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2534854"/>
          </a:xfrm>
        </p:spPr>
        <p:txBody>
          <a:bodyPr>
            <a:normAutofit/>
          </a:bodyPr>
          <a:lstStyle/>
          <a:p>
            <a:r>
              <a:rPr lang="en-US" dirty="0"/>
              <a:t>Less message overheads and message traffic</a:t>
            </a:r>
          </a:p>
          <a:p>
            <a:r>
              <a:rPr lang="en-US" dirty="0"/>
              <a:t>Mostly waiting for other nodes to go to idle.</a:t>
            </a:r>
          </a:p>
          <a:p>
            <a:r>
              <a:rPr lang="en-US" dirty="0"/>
              <a:t>In Arora’s method even waiting for neighborhood nodes to become passive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Comparatively Simple after initialization.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E5A4DE-538A-4E69-8F7C-F5F2EEEA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6" y="2570629"/>
            <a:ext cx="9346827" cy="1232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Our Model - A Deep Dive</a:t>
            </a:r>
            <a:br>
              <a:rPr lang="en-US" dirty="0"/>
            </a:br>
            <a:r>
              <a:rPr lang="en-US" sz="3200" dirty="0"/>
              <a:t>(Design &amp; Implementation)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9BF0F-BA83-EA4F-8CF6-DE8E745C04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7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84F1-0F08-594C-9231-B17045BF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6001554" cy="610863"/>
          </a:xfrm>
        </p:spPr>
        <p:txBody>
          <a:bodyPr>
            <a:normAutofit/>
          </a:bodyPr>
          <a:lstStyle/>
          <a:p>
            <a:r>
              <a:rPr lang="en-US" sz="3200" dirty="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BD341-F178-A84B-87F4-5AB1A62BB7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8BB788-1BC3-F340-B30D-4C7A4603E08C}"/>
              </a:ext>
            </a:extLst>
          </p:cNvPr>
          <p:cNvSpPr/>
          <p:nvPr/>
        </p:nvSpPr>
        <p:spPr>
          <a:xfrm>
            <a:off x="4187952" y="2514600"/>
            <a:ext cx="5175504" cy="32128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BA2D3C-068A-274C-9C6F-2E49ECE4116F}"/>
              </a:ext>
            </a:extLst>
          </p:cNvPr>
          <p:cNvSpPr/>
          <p:nvPr/>
        </p:nvSpPr>
        <p:spPr>
          <a:xfrm>
            <a:off x="4712243" y="2991379"/>
            <a:ext cx="4126921" cy="10709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9C71B-0931-524E-BE25-9D952A07AF5B}"/>
              </a:ext>
            </a:extLst>
          </p:cNvPr>
          <p:cNvSpPr txBox="1"/>
          <p:nvPr/>
        </p:nvSpPr>
        <p:spPr>
          <a:xfrm>
            <a:off x="5455900" y="3357575"/>
            <a:ext cx="2871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TerminationDetection.h/cpp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7E583-3BD0-B44F-8E5F-DA3FCA6D721D}"/>
              </a:ext>
            </a:extLst>
          </p:cNvPr>
          <p:cNvSpPr/>
          <p:nvPr/>
        </p:nvSpPr>
        <p:spPr>
          <a:xfrm>
            <a:off x="5745856" y="4348729"/>
            <a:ext cx="2068454" cy="95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0C80-EC7C-9744-B2A4-0F4D89F6AF32}"/>
              </a:ext>
            </a:extLst>
          </p:cNvPr>
          <p:cNvSpPr txBox="1"/>
          <p:nvPr/>
        </p:nvSpPr>
        <p:spPr>
          <a:xfrm>
            <a:off x="6254198" y="4635186"/>
            <a:ext cx="105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main.cpp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34070-5C45-3A4D-8E1A-61C7313098D8}"/>
              </a:ext>
            </a:extLst>
          </p:cNvPr>
          <p:cNvSpPr txBox="1"/>
          <p:nvPr/>
        </p:nvSpPr>
        <p:spPr>
          <a:xfrm>
            <a:off x="7924844" y="4710218"/>
            <a:ext cx="11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OpenMPI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BC6A-3835-0A48-9D68-63985193C9DB}"/>
              </a:ext>
            </a:extLst>
          </p:cNvPr>
          <p:cNvSpPr/>
          <p:nvPr/>
        </p:nvSpPr>
        <p:spPr>
          <a:xfrm>
            <a:off x="1890355" y="4278644"/>
            <a:ext cx="1161288" cy="1113178"/>
          </a:xfrm>
          <a:prstGeom prst="ellipse">
            <a:avLst/>
          </a:prstGeom>
          <a:solidFill>
            <a:srgbClr val="94ED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56EFD-22FC-A844-B450-5B4A5F434640}"/>
              </a:ext>
            </a:extLst>
          </p:cNvPr>
          <p:cNvSpPr txBox="1"/>
          <p:nvPr/>
        </p:nvSpPr>
        <p:spPr>
          <a:xfrm>
            <a:off x="1993595" y="4655522"/>
            <a:ext cx="104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run_td.py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3ADF4-88D4-C445-AE8F-1C506551F8F3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3039842" y="4824799"/>
            <a:ext cx="2706014" cy="12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E4BD5-807A-5B4B-B93B-CE70FF21AB8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75704" y="4062326"/>
            <a:ext cx="4379" cy="286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942FDA-A880-B248-9B17-11B075B11C8D}"/>
              </a:ext>
            </a:extLst>
          </p:cNvPr>
          <p:cNvCxnSpPr>
            <a:cxnSpLocks/>
          </p:cNvCxnSpPr>
          <p:nvPr/>
        </p:nvCxnSpPr>
        <p:spPr>
          <a:xfrm flipH="1" flipV="1">
            <a:off x="5533451" y="2053662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787FAB-2A9B-6A45-8B31-15586ED4351F}"/>
              </a:ext>
            </a:extLst>
          </p:cNvPr>
          <p:cNvCxnSpPr>
            <a:cxnSpLocks/>
          </p:cNvCxnSpPr>
          <p:nvPr/>
        </p:nvCxnSpPr>
        <p:spPr>
          <a:xfrm flipH="1" flipV="1">
            <a:off x="7814309" y="2052657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DEE3A-D6B5-D34D-8131-7F279BB5A4B1}"/>
              </a:ext>
            </a:extLst>
          </p:cNvPr>
          <p:cNvSpPr/>
          <p:nvPr/>
        </p:nvSpPr>
        <p:spPr>
          <a:xfrm>
            <a:off x="4568908" y="1105386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60728C-AAEF-8441-9DB6-EF5F9B959400}"/>
              </a:ext>
            </a:extLst>
          </p:cNvPr>
          <p:cNvSpPr/>
          <p:nvPr/>
        </p:nvSpPr>
        <p:spPr>
          <a:xfrm>
            <a:off x="6846070" y="1106927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1B072-B015-2149-88E0-61AEDFCC91C5}"/>
              </a:ext>
            </a:extLst>
          </p:cNvPr>
          <p:cNvSpPr txBox="1"/>
          <p:nvPr/>
        </p:nvSpPr>
        <p:spPr>
          <a:xfrm>
            <a:off x="4883289" y="1421850"/>
            <a:ext cx="130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Graph.h/cpp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187A2-8D88-9B4E-A064-914BDC505FAD}"/>
              </a:ext>
            </a:extLst>
          </p:cNvPr>
          <p:cNvSpPr txBox="1"/>
          <p:nvPr/>
        </p:nvSpPr>
        <p:spPr>
          <a:xfrm>
            <a:off x="7180198" y="1408962"/>
            <a:ext cx="126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Node.h/cpp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840B051D-606A-3D4A-A2FE-4034283D7276}"/>
              </a:ext>
            </a:extLst>
          </p:cNvPr>
          <p:cNvSpPr/>
          <p:nvPr/>
        </p:nvSpPr>
        <p:spPr>
          <a:xfrm>
            <a:off x="2091534" y="3037767"/>
            <a:ext cx="758930" cy="978169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E9301-11FF-4246-AECB-6D4F1D5E34EA}"/>
              </a:ext>
            </a:extLst>
          </p:cNvPr>
          <p:cNvSpPr txBox="1"/>
          <p:nvPr/>
        </p:nvSpPr>
        <p:spPr>
          <a:xfrm>
            <a:off x="2187871" y="3296018"/>
            <a:ext cx="58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Input 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EFED89-59A2-2A4A-BA84-3D5871857A4C}"/>
              </a:ext>
            </a:extLst>
          </p:cNvPr>
          <p:cNvCxnSpPr>
            <a:cxnSpLocks/>
            <a:stCxn id="31" idx="1"/>
            <a:endCxn id="16" idx="0"/>
          </p:cNvCxnSpPr>
          <p:nvPr/>
        </p:nvCxnSpPr>
        <p:spPr>
          <a:xfrm>
            <a:off x="2470999" y="4015936"/>
            <a:ext cx="0" cy="2627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2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6FE3-91B8-134B-A76C-E61094B6C426}"/>
              </a:ext>
            </a:extLst>
          </p:cNvPr>
          <p:cNvSpPr txBox="1"/>
          <p:nvPr/>
        </p:nvSpPr>
        <p:spPr>
          <a:xfrm>
            <a:off x="971550" y="1133856"/>
            <a:ext cx="9464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“N” nodes we create (N+1) OpenMPI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 with Rank=0 will be a master/manager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with ranks 1 to N will represent N nodes of the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naming convention, we call master/manager process as MASTER and others as WORKER processes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OpenMPI, we only use MPI_COMM_WORLD communicator for blocking send and receive communications between processes.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Messages supported :	MSG_CONFIG, MSG_DONE, MSG_KILL, MSG_COMPUTE, 					MSG_REPEAT, MSG_TOKEN.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nodes : 	RootNode, InternalNode, LeafNode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153313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(contd..)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4FC751-9DC5-364D-ADB3-3147E4454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91603"/>
              </p:ext>
            </p:extLst>
          </p:nvPr>
        </p:nvGraphicFramePr>
        <p:xfrm>
          <a:off x="645015" y="1372970"/>
          <a:ext cx="10901969" cy="4475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69">
                  <a:extLst>
                    <a:ext uri="{9D8B030D-6E8A-4147-A177-3AD203B41FA5}">
                      <a16:colId xmlns:a16="http://schemas.microsoft.com/office/drawing/2014/main" val="19946178"/>
                    </a:ext>
                  </a:extLst>
                </a:gridCol>
                <a:gridCol w="2703703">
                  <a:extLst>
                    <a:ext uri="{9D8B030D-6E8A-4147-A177-3AD203B41FA5}">
                      <a16:colId xmlns:a16="http://schemas.microsoft.com/office/drawing/2014/main" val="3221885307"/>
                    </a:ext>
                  </a:extLst>
                </a:gridCol>
                <a:gridCol w="3331337">
                  <a:extLst>
                    <a:ext uri="{9D8B030D-6E8A-4147-A177-3AD203B41FA5}">
                      <a16:colId xmlns:a16="http://schemas.microsoft.com/office/drawing/2014/main" val="2502740140"/>
                    </a:ext>
                  </a:extLst>
                </a:gridCol>
                <a:gridCol w="2923160">
                  <a:extLst>
                    <a:ext uri="{9D8B030D-6E8A-4147-A177-3AD203B41FA5}">
                      <a16:colId xmlns:a16="http://schemas.microsoft.com/office/drawing/2014/main" val="1599642267"/>
                    </a:ext>
                  </a:extLst>
                </a:gridCol>
              </a:tblGrid>
              <a:tr h="7672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Node (in the MST)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Messages involved in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97900"/>
                  </a:ext>
                </a:extLst>
              </a:tr>
              <a:tr h="767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Sending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7909"/>
                  </a:ext>
                </a:extLst>
              </a:tr>
              <a:tr h="7422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MSG_DONE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6757"/>
                  </a:ext>
                </a:extLst>
              </a:tr>
              <a:tr h="73280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MSG_REPEAT, MSG_COMPUTE, MSG_DONE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89645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MSG_CONFIG, MSG_KILL, 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33000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MSG_TOKEN,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MSG_REPEAT,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918DB-7B5B-894D-9E3E-51975FF9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0" y="278129"/>
            <a:ext cx="6495668" cy="342145"/>
          </a:xfrm>
        </p:spPr>
        <p:txBody>
          <a:bodyPr>
            <a:normAutofit/>
          </a:bodyPr>
          <a:lstStyle/>
          <a:p>
            <a:r>
              <a:rPr lang="en-US" sz="2400" dirty="0"/>
              <a:t>Message passing between nodes/processes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19818A-F650-2A42-9631-54FFE7DCA8F7}"/>
              </a:ext>
            </a:extLst>
          </p:cNvPr>
          <p:cNvSpPr/>
          <p:nvPr/>
        </p:nvSpPr>
        <p:spPr>
          <a:xfrm>
            <a:off x="3202256" y="1092046"/>
            <a:ext cx="5979844" cy="8337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6F2F09-1906-B942-B202-7F00C3DAC912}"/>
              </a:ext>
            </a:extLst>
          </p:cNvPr>
          <p:cNvSpPr/>
          <p:nvPr/>
        </p:nvSpPr>
        <p:spPr>
          <a:xfrm>
            <a:off x="3202255" y="3142675"/>
            <a:ext cx="1455147" cy="2254668"/>
          </a:xfrm>
          <a:prstGeom prst="roundRect">
            <a:avLst/>
          </a:prstGeom>
          <a:solidFill>
            <a:srgbClr val="D8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812E1-4843-284F-97AD-A1194746D076}"/>
              </a:ext>
            </a:extLst>
          </p:cNvPr>
          <p:cNvSpPr/>
          <p:nvPr/>
        </p:nvSpPr>
        <p:spPr>
          <a:xfrm>
            <a:off x="5803392" y="3140303"/>
            <a:ext cx="1111922" cy="2254668"/>
          </a:xfrm>
          <a:prstGeom prst="roundRect">
            <a:avLst/>
          </a:prstGeom>
          <a:solidFill>
            <a:srgbClr val="98C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A81121-626B-6149-8C3F-8088ECD6BF1B}"/>
              </a:ext>
            </a:extLst>
          </p:cNvPr>
          <p:cNvSpPr/>
          <p:nvPr/>
        </p:nvSpPr>
        <p:spPr>
          <a:xfrm>
            <a:off x="8070186" y="3133815"/>
            <a:ext cx="1111921" cy="2254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AA22A-7958-B24C-9A59-01E1E917CFC3}"/>
              </a:ext>
            </a:extLst>
          </p:cNvPr>
          <p:cNvSpPr txBox="1"/>
          <p:nvPr/>
        </p:nvSpPr>
        <p:spPr>
          <a:xfrm>
            <a:off x="5681335" y="1353923"/>
            <a:ext cx="87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1CCB-E42F-0947-A366-6A68CF03EDA3}"/>
              </a:ext>
            </a:extLst>
          </p:cNvPr>
          <p:cNvSpPr txBox="1"/>
          <p:nvPr/>
        </p:nvSpPr>
        <p:spPr>
          <a:xfrm>
            <a:off x="5693414" y="5934530"/>
            <a:ext cx="9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871F-F175-4344-8F8F-38F80613D2C1}"/>
              </a:ext>
            </a:extLst>
          </p:cNvPr>
          <p:cNvSpPr txBox="1"/>
          <p:nvPr/>
        </p:nvSpPr>
        <p:spPr>
          <a:xfrm>
            <a:off x="3650435" y="3969450"/>
            <a:ext cx="65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Root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79D10-705B-014F-80BC-B4671754F02A}"/>
              </a:ext>
            </a:extLst>
          </p:cNvPr>
          <p:cNvSpPr txBox="1"/>
          <p:nvPr/>
        </p:nvSpPr>
        <p:spPr>
          <a:xfrm>
            <a:off x="5950231" y="3969450"/>
            <a:ext cx="91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A8DFF-7378-9E40-B1BC-B544C1C8C014}"/>
              </a:ext>
            </a:extLst>
          </p:cNvPr>
          <p:cNvSpPr txBox="1"/>
          <p:nvPr/>
        </p:nvSpPr>
        <p:spPr>
          <a:xfrm>
            <a:off x="8304976" y="4012297"/>
            <a:ext cx="81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Leaf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F923B7-A1A2-4B44-93AD-9F8720859A2E}"/>
              </a:ext>
            </a:extLst>
          </p:cNvPr>
          <p:cNvCxnSpPr>
            <a:cxnSpLocks/>
          </p:cNvCxnSpPr>
          <p:nvPr/>
        </p:nvCxnSpPr>
        <p:spPr>
          <a:xfrm>
            <a:off x="3444723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98A7B-C21E-ED4C-BD80-AFAB637ED620}"/>
              </a:ext>
            </a:extLst>
          </p:cNvPr>
          <p:cNvCxnSpPr>
            <a:cxnSpLocks/>
          </p:cNvCxnSpPr>
          <p:nvPr/>
        </p:nvCxnSpPr>
        <p:spPr>
          <a:xfrm>
            <a:off x="4448114" y="1925762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67DA5-4A83-5142-BAEE-DE9E812C60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929829" y="1925763"/>
            <a:ext cx="0" cy="1216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D6BDDC-FFEF-9E4F-A2D1-6C762093DCE9}"/>
              </a:ext>
            </a:extLst>
          </p:cNvPr>
          <p:cNvSpPr txBox="1"/>
          <p:nvPr/>
        </p:nvSpPr>
        <p:spPr>
          <a:xfrm>
            <a:off x="6895407" y="4012297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DC36D-29EA-DD4D-9DF0-D540D1DC842E}"/>
              </a:ext>
            </a:extLst>
          </p:cNvPr>
          <p:cNvSpPr txBox="1"/>
          <p:nvPr/>
        </p:nvSpPr>
        <p:spPr>
          <a:xfrm rot="16200000">
            <a:off x="2799238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C0557-BA81-9E43-A15D-534D31CC4DF0}"/>
              </a:ext>
            </a:extLst>
          </p:cNvPr>
          <p:cNvSpPr txBox="1"/>
          <p:nvPr/>
        </p:nvSpPr>
        <p:spPr>
          <a:xfrm rot="16200000">
            <a:off x="3290091" y="2338751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MSG_DONE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EEC5-DE67-6D4A-A0A0-B87931BB0B0D}"/>
              </a:ext>
            </a:extLst>
          </p:cNvPr>
          <p:cNvSpPr txBox="1"/>
          <p:nvPr/>
        </p:nvSpPr>
        <p:spPr>
          <a:xfrm rot="16200000">
            <a:off x="3862678" y="2321599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A0EDF-84FC-F649-955C-5DBD3AD6D78F}"/>
              </a:ext>
            </a:extLst>
          </p:cNvPr>
          <p:cNvCxnSpPr>
            <a:cxnSpLocks/>
          </p:cNvCxnSpPr>
          <p:nvPr/>
        </p:nvCxnSpPr>
        <p:spPr>
          <a:xfrm>
            <a:off x="6169765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DB813E-C6F2-DB4D-A7DA-EB20EA13123E}"/>
              </a:ext>
            </a:extLst>
          </p:cNvPr>
          <p:cNvCxnSpPr>
            <a:cxnSpLocks/>
          </p:cNvCxnSpPr>
          <p:nvPr/>
        </p:nvCxnSpPr>
        <p:spPr>
          <a:xfrm>
            <a:off x="6557822" y="1932807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8893F3-8E8D-BA4D-BAE0-7F324ACDD081}"/>
              </a:ext>
            </a:extLst>
          </p:cNvPr>
          <p:cNvSpPr txBox="1"/>
          <p:nvPr/>
        </p:nvSpPr>
        <p:spPr>
          <a:xfrm rot="16200000">
            <a:off x="5530085" y="2402830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7B4006-E9A7-5444-8B06-EDE74FDD7D4D}"/>
              </a:ext>
            </a:extLst>
          </p:cNvPr>
          <p:cNvSpPr txBox="1"/>
          <p:nvPr/>
        </p:nvSpPr>
        <p:spPr>
          <a:xfrm rot="16200000">
            <a:off x="5976815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D6085E-47A8-7744-8533-300F94F818B2}"/>
              </a:ext>
            </a:extLst>
          </p:cNvPr>
          <p:cNvCxnSpPr>
            <a:cxnSpLocks/>
          </p:cNvCxnSpPr>
          <p:nvPr/>
        </p:nvCxnSpPr>
        <p:spPr>
          <a:xfrm>
            <a:off x="8366514" y="1945702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0D944-D549-D54D-866B-1F8ABC18BEB8}"/>
              </a:ext>
            </a:extLst>
          </p:cNvPr>
          <p:cNvCxnSpPr>
            <a:cxnSpLocks/>
          </p:cNvCxnSpPr>
          <p:nvPr/>
        </p:nvCxnSpPr>
        <p:spPr>
          <a:xfrm>
            <a:off x="8885273" y="1945703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D96B2-8FB1-B140-84C0-AA95A3A86AA3}"/>
              </a:ext>
            </a:extLst>
          </p:cNvPr>
          <p:cNvSpPr txBox="1"/>
          <p:nvPr/>
        </p:nvSpPr>
        <p:spPr>
          <a:xfrm rot="16200000">
            <a:off x="7721180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938-1AA8-C947-A2F6-3B2ED6E6B97D}"/>
              </a:ext>
            </a:extLst>
          </p:cNvPr>
          <p:cNvSpPr txBox="1"/>
          <p:nvPr/>
        </p:nvSpPr>
        <p:spPr>
          <a:xfrm rot="16200000">
            <a:off x="8299837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3E354B-F485-FC4D-9BC3-804B122A8DB9}"/>
              </a:ext>
            </a:extLst>
          </p:cNvPr>
          <p:cNvCxnSpPr>
            <a:cxnSpLocks/>
          </p:cNvCxnSpPr>
          <p:nvPr/>
        </p:nvCxnSpPr>
        <p:spPr>
          <a:xfrm>
            <a:off x="4651838" y="3550254"/>
            <a:ext cx="115155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126CEF-9281-B447-A322-DF9558DCD49B}"/>
              </a:ext>
            </a:extLst>
          </p:cNvPr>
          <p:cNvCxnSpPr>
            <a:cxnSpLocks/>
          </p:cNvCxnSpPr>
          <p:nvPr/>
        </p:nvCxnSpPr>
        <p:spPr>
          <a:xfrm>
            <a:off x="6915314" y="3550254"/>
            <a:ext cx="115487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1DFF32-5618-3141-AA93-642400AC6926}"/>
              </a:ext>
            </a:extLst>
          </p:cNvPr>
          <p:cNvCxnSpPr>
            <a:cxnSpLocks/>
          </p:cNvCxnSpPr>
          <p:nvPr/>
        </p:nvCxnSpPr>
        <p:spPr>
          <a:xfrm flipV="1">
            <a:off x="4657402" y="4231061"/>
            <a:ext cx="1145990" cy="237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EE9C96-3EFB-3F4C-BAB4-4AD1F726AF1F}"/>
              </a:ext>
            </a:extLst>
          </p:cNvPr>
          <p:cNvSpPr txBox="1"/>
          <p:nvPr/>
        </p:nvSpPr>
        <p:spPr>
          <a:xfrm>
            <a:off x="4631594" y="3976202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7C985F-0F42-E44E-BC1F-6702D98F7059}"/>
              </a:ext>
            </a:extLst>
          </p:cNvPr>
          <p:cNvCxnSpPr>
            <a:cxnSpLocks/>
          </p:cNvCxnSpPr>
          <p:nvPr/>
        </p:nvCxnSpPr>
        <p:spPr>
          <a:xfrm flipH="1" flipV="1">
            <a:off x="4651838" y="4932171"/>
            <a:ext cx="1164276" cy="10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6AE783-F7FD-5546-97CF-FCBFCD2280CE}"/>
              </a:ext>
            </a:extLst>
          </p:cNvPr>
          <p:cNvSpPr txBox="1"/>
          <p:nvPr/>
        </p:nvSpPr>
        <p:spPr>
          <a:xfrm>
            <a:off x="6993645" y="4682246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F2F77-A976-CA4C-B0B6-4B32911D7F6D}"/>
              </a:ext>
            </a:extLst>
          </p:cNvPr>
          <p:cNvSpPr txBox="1"/>
          <p:nvPr/>
        </p:nvSpPr>
        <p:spPr>
          <a:xfrm>
            <a:off x="4757068" y="4682604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26257-351F-754B-A4F6-957FA983FDDF}"/>
              </a:ext>
            </a:extLst>
          </p:cNvPr>
          <p:cNvSpPr txBox="1"/>
          <p:nvPr/>
        </p:nvSpPr>
        <p:spPr>
          <a:xfrm>
            <a:off x="6976871" y="3315748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F6B787-8058-2F42-A45F-4288FB24C3BA}"/>
              </a:ext>
            </a:extLst>
          </p:cNvPr>
          <p:cNvSpPr txBox="1"/>
          <p:nvPr/>
        </p:nvSpPr>
        <p:spPr>
          <a:xfrm>
            <a:off x="4705446" y="3305525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548ECF-EF61-C047-9608-A446C849201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915314" y="4261150"/>
            <a:ext cx="1154872" cy="6487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971311-03A4-F544-B0F8-95EE79C77A3F}"/>
              </a:ext>
            </a:extLst>
          </p:cNvPr>
          <p:cNvCxnSpPr>
            <a:cxnSpLocks/>
          </p:cNvCxnSpPr>
          <p:nvPr/>
        </p:nvCxnSpPr>
        <p:spPr>
          <a:xfrm flipH="1">
            <a:off x="6921408" y="4918399"/>
            <a:ext cx="1158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673DAEDD-8F8B-C64A-A0B2-7E60C42D3334}"/>
              </a:ext>
            </a:extLst>
          </p:cNvPr>
          <p:cNvSpPr/>
          <p:nvPr/>
        </p:nvSpPr>
        <p:spPr>
          <a:xfrm rot="16200000">
            <a:off x="6010786" y="2707422"/>
            <a:ext cx="362783" cy="597984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token-based algorithm when all children are done terminated parent is terminated.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01. Simple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Color based token which address the issue in simple algo.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02. Rodney Topor's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13595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Distributed Termination Algorithm using message optimal termination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03. </a:t>
            </a:r>
            <a:r>
              <a:rPr lang="en-US" sz="1600" dirty="0" err="1"/>
              <a:t>Chandrasekaran</a:t>
            </a:r>
            <a:endParaRPr lang="en-US" sz="1600" dirty="0"/>
          </a:p>
          <a:p>
            <a:r>
              <a:rPr lang="en-US" sz="1600" dirty="0"/>
              <a:t>And </a:t>
            </a:r>
            <a:r>
              <a:rPr lang="en-US" sz="1600" dirty="0" err="1"/>
              <a:t>Venkatesan’s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289" y="5213595"/>
            <a:ext cx="2190909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Distributed Termination Algorithm by 2 phases detection and </a:t>
            </a:r>
            <a:r>
              <a:rPr lang="en-US" dirty="0" err="1">
                <a:ea typeface="+mn-lt"/>
                <a:cs typeface="+mn-lt"/>
              </a:rPr>
              <a:t>temination</a:t>
            </a:r>
            <a:endParaRPr lang="en-US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04. </a:t>
            </a:r>
            <a:r>
              <a:rPr lang="en-US" dirty="0">
                <a:ea typeface="+mj-lt"/>
                <a:cs typeface="+mj-lt"/>
              </a:rPr>
              <a:t>Arora Gupta's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213595"/>
            <a:ext cx="2129245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Used Rodney Topor's algo with our change in algo.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Our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9" y="324623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0EFB4-73B0-F947-A8B1-2BE0646B3D6B}"/>
              </a:ext>
            </a:extLst>
          </p:cNvPr>
          <p:cNvSpPr txBox="1"/>
          <p:nvPr/>
        </p:nvSpPr>
        <p:spPr>
          <a:xfrm>
            <a:off x="1374887" y="1279362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Reads the input data file containing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Graph object and saved the input graph in it, for further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Runs Kruskal's algorithm with a Union-Find data structure to compute the MST as an adjacency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From the adjacency list identify the list of child nodes for each node in the spanning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Computes the routing table for the MST for nodes to send messages among themselves.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For each node in the MST send the RootNode, </a:t>
            </a:r>
            <a:r>
              <a:rPr lang="en-US" sz="1500" b="1" dirty="0" err="1">
                <a:solidFill>
                  <a:srgbClr val="7030A0"/>
                </a:solidFill>
              </a:rPr>
              <a:t>ChildNodes</a:t>
            </a:r>
            <a:r>
              <a:rPr lang="en-US" sz="1500" b="1" dirty="0">
                <a:solidFill>
                  <a:srgbClr val="7030A0"/>
                </a:solidFill>
              </a:rPr>
              <a:t> and Routing Array, specific to that node/process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Generate a random compute message, with a source &amp; destination selected randomly, and send it to the source node WORKER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Wait for MSG_DONE </a:t>
            </a:r>
            <a:r>
              <a:rPr lang="en-US" sz="1500" dirty="0">
                <a:solidFill>
                  <a:schemeClr val="bg1"/>
                </a:solidFill>
              </a:rPr>
              <a:t>message from the RootNode indicating the termination detection algorithm is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Send MSG_KILL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message to all the WORKER processes to terminate them gracefully.</a:t>
            </a:r>
          </a:p>
        </p:txBody>
      </p:sp>
    </p:spTree>
    <p:extLst>
      <p:ext uri="{BB962C8B-B14F-4D97-AF65-F5344CB8AC3E}">
        <p14:creationId xmlns:p14="http://schemas.microsoft.com/office/powerpoint/2010/main" val="284443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138518" y="1228165"/>
            <a:ext cx="96549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Receive all the MSG_CONFIG messages from the MASTER &amp; store them in the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If the current WORKER process rank matches the COMPUTE message source node, then the compute message is saved, otherwise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WORKER node then start executing a computations loop (which would </a:t>
            </a:r>
            <a:r>
              <a:rPr lang="en-US" sz="1500" b="1" dirty="0">
                <a:solidFill>
                  <a:srgbClr val="7030A0"/>
                </a:solidFill>
              </a:rPr>
              <a:t>randomly take any time between 1 to 5</a:t>
            </a:r>
            <a:r>
              <a:rPr lang="en-US" sz="1500" dirty="0">
                <a:solidFill>
                  <a:schemeClr val="bg1"/>
                </a:solidFill>
              </a:rPr>
              <a:t>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During the computations, the node will check if it has any saved compute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its there, then it sends the messages using the routing array, and mark its token color as BLACK. </a:t>
            </a:r>
            <a:r>
              <a:rPr lang="en-US" sz="1500" b="1" dirty="0">
                <a:solidFill>
                  <a:srgbClr val="7030A0"/>
                </a:solidFill>
              </a:rPr>
              <a:t>Now it is a BLACK process.</a:t>
            </a:r>
            <a:endParaRPr lang="en-US" sz="15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</a:t>
            </a:r>
            <a:r>
              <a:rPr lang="en-US" sz="1500" b="1" dirty="0">
                <a:solidFill>
                  <a:srgbClr val="7030A0"/>
                </a:solidFill>
              </a:rPr>
              <a:t>leaf WORKER nodes</a:t>
            </a:r>
            <a:r>
              <a:rPr lang="en-US" sz="1500" dirty="0">
                <a:solidFill>
                  <a:schemeClr val="bg1"/>
                </a:solidFill>
              </a:rPr>
              <a:t>, after their respective computations are done, will start the termination detection by </a:t>
            </a:r>
            <a:r>
              <a:rPr lang="en-US" sz="1500" b="1" dirty="0">
                <a:solidFill>
                  <a:srgbClr val="7030A0"/>
                </a:solidFill>
              </a:rPr>
              <a:t>sending MSG_TOKEN to their parent node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internal nodes will wait until they have received MSG_TOKEN messages from all their child nodes.</a:t>
            </a:r>
          </a:p>
        </p:txBody>
      </p:sp>
    </p:spTree>
    <p:extLst>
      <p:ext uri="{BB962C8B-B14F-4D97-AF65-F5344CB8AC3E}">
        <p14:creationId xmlns:p14="http://schemas.microsoft.com/office/powerpoint/2010/main" val="223909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 (contd..)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353671" y="1452283"/>
            <a:ext cx="96549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among them, then forward the same to the parent node. Otherwise, send a WHITE token to the parent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7030A0"/>
                </a:solidFill>
              </a:rPr>
              <a:t>A BLACK process, after sending it BLACK token to the parent node, will mark its token as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Root WORKER node will wait for the tokens from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</a:t>
            </a:r>
            <a:r>
              <a:rPr lang="en-US" sz="1500" b="1" dirty="0">
                <a:solidFill>
                  <a:srgbClr val="7030A0"/>
                </a:solidFill>
              </a:rPr>
              <a:t>if there is a BLACK token in them, then it will initiate a REPEAT </a:t>
            </a:r>
            <a:r>
              <a:rPr lang="en-US" sz="1500" dirty="0">
                <a:solidFill>
                  <a:schemeClr val="bg1"/>
                </a:solidFill>
              </a:rPr>
              <a:t>signal to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Once this REPEAT signal reaches the leaf node</a:t>
            </a:r>
            <a:r>
              <a:rPr lang="en-US" sz="1500" dirty="0">
                <a:solidFill>
                  <a:schemeClr val="bg1"/>
                </a:solidFill>
              </a:rPr>
              <a:t>, the leaf node will re-initiate termination detection algorithm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After the Root node has received all the WHITE tokens from all its child nodes, it will </a:t>
            </a:r>
            <a:r>
              <a:rPr lang="en-US" sz="1500" b="1" dirty="0">
                <a:solidFill>
                  <a:srgbClr val="7030A0"/>
                </a:solidFill>
              </a:rPr>
              <a:t>send MSG_DONE message </a:t>
            </a:r>
            <a:r>
              <a:rPr lang="en-US" sz="1500" dirty="0">
                <a:solidFill>
                  <a:schemeClr val="bg1"/>
                </a:solidFill>
              </a:rPr>
              <a:t>to the MASTER process.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the message MSG_KILL is received – stop and exit the WORKER process.</a:t>
            </a:r>
          </a:p>
        </p:txBody>
      </p:sp>
    </p:spTree>
    <p:extLst>
      <p:ext uri="{BB962C8B-B14F-4D97-AF65-F5344CB8AC3E}">
        <p14:creationId xmlns:p14="http://schemas.microsoft.com/office/powerpoint/2010/main" val="361981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Sample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131D-D199-304C-8918-CEE95E8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82406"/>
            <a:ext cx="4242174" cy="409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54C04-3CB8-6A43-B077-E67780BE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38" y="1391371"/>
            <a:ext cx="2967318" cy="4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19" y="502751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dirty="0"/>
              <a:t>Sample Routing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91799-196B-D546-BB01-F6F639B07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10637"/>
              </p:ext>
            </p:extLst>
          </p:nvPr>
        </p:nvGraphicFramePr>
        <p:xfrm>
          <a:off x="1752544" y="1667562"/>
          <a:ext cx="8018688" cy="377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224">
                  <a:extLst>
                    <a:ext uri="{9D8B030D-6E8A-4147-A177-3AD203B41FA5}">
                      <a16:colId xmlns:a16="http://schemas.microsoft.com/office/drawing/2014/main" val="4065623382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403968850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172125664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90909336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668264567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007808858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7044018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44313157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654279180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59518862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406468225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368568759"/>
                    </a:ext>
                  </a:extLst>
                </a:gridCol>
              </a:tblGrid>
              <a:tr h="33536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b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8025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01644616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30472288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57516594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7946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971257486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26629129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96236882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057848539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6030681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99083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401684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4EAB6C-1DF3-B943-890A-8B5ECE0D037D}"/>
              </a:ext>
            </a:extLst>
          </p:cNvPr>
          <p:cNvSpPr txBox="1"/>
          <p:nvPr/>
        </p:nvSpPr>
        <p:spPr>
          <a:xfrm>
            <a:off x="2779776" y="5852160"/>
            <a:ext cx="753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path from :  Node[11] -----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---&gt;</a:t>
            </a:r>
            <a:r>
              <a:rPr lang="en-US" dirty="0">
                <a:solidFill>
                  <a:schemeClr val="bg1"/>
                </a:solidFill>
              </a:rPr>
              <a:t> Node[2]</a:t>
            </a:r>
          </a:p>
        </p:txBody>
      </p:sp>
    </p:spTree>
    <p:extLst>
      <p:ext uri="{BB962C8B-B14F-4D97-AF65-F5344CB8AC3E}">
        <p14:creationId xmlns:p14="http://schemas.microsoft.com/office/powerpoint/2010/main" val="151335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EBF9F-A45B-9848-95D5-1B233061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70989"/>
            <a:ext cx="9592235" cy="3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83C5-857F-304C-AE28-643725C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98" y="1086979"/>
            <a:ext cx="7640224" cy="5362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15976-1FAB-8040-B3F1-1D275E84CABE}"/>
              </a:ext>
            </a:extLst>
          </p:cNvPr>
          <p:cNvSpPr txBox="1"/>
          <p:nvPr/>
        </p:nvSpPr>
        <p:spPr>
          <a:xfrm>
            <a:off x="794213" y="4501476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BDA4C-79E3-9A48-86E9-8D85ECF6BE2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45245" y="4732309"/>
            <a:ext cx="4761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6FE81-B523-DD40-A6AF-DED53D06B7D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245245" y="5538212"/>
            <a:ext cx="47610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6E2566-D12B-8242-ABEE-74EC7749668E}"/>
              </a:ext>
            </a:extLst>
          </p:cNvPr>
          <p:cNvSpPr txBox="1"/>
          <p:nvPr/>
        </p:nvSpPr>
        <p:spPr>
          <a:xfrm>
            <a:off x="794213" y="5307380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received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339D9-524A-0441-8750-DD81D0F20D97}"/>
              </a:ext>
            </a:extLst>
          </p:cNvPr>
          <p:cNvSpPr txBox="1"/>
          <p:nvPr/>
        </p:nvSpPr>
        <p:spPr>
          <a:xfrm>
            <a:off x="9826189" y="4732308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BLACK token to Node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10166C-52B7-4E4F-A188-9FE82D7ACED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396681" y="4963141"/>
            <a:ext cx="2429508" cy="731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3A8-65E5-7C4C-99B3-C473BA34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65" y="998251"/>
            <a:ext cx="7029945" cy="5270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7C616-23DC-A149-AAFF-5559A885DA75}"/>
              </a:ext>
            </a:extLst>
          </p:cNvPr>
          <p:cNvSpPr txBox="1"/>
          <p:nvPr/>
        </p:nvSpPr>
        <p:spPr>
          <a:xfrm>
            <a:off x="829268" y="1112675"/>
            <a:ext cx="1451032" cy="83099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Root node received BLACK token. Sending REPEAT to all child nodes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01930-F99B-8441-BEAB-5CA6BA73BC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280300" y="1421394"/>
            <a:ext cx="776665" cy="1067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2F787-CA17-734D-8CB1-52E4EAE4F711}"/>
              </a:ext>
            </a:extLst>
          </p:cNvPr>
          <p:cNvSpPr txBox="1"/>
          <p:nvPr/>
        </p:nvSpPr>
        <p:spPr>
          <a:xfrm>
            <a:off x="9906480" y="2541371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WHITE token to Node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D8B6C6-9B8A-3E47-8C39-3B9505E1CA3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378574" y="2772204"/>
            <a:ext cx="2527906" cy="2607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53C1A7-886A-C743-9D83-2D7759D36E71}"/>
              </a:ext>
            </a:extLst>
          </p:cNvPr>
          <p:cNvSpPr txBox="1"/>
          <p:nvPr/>
        </p:nvSpPr>
        <p:spPr>
          <a:xfrm>
            <a:off x="467725" y="4148917"/>
            <a:ext cx="1693269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Leaf nodes re-initiating termination detection.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F9546-91E0-4A44-AA8B-6194FC8351D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3655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7722EF-4105-A34B-88C8-F8761490CE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018923"/>
            <a:ext cx="895971" cy="2360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C57522-94BC-7747-920A-73FA981466F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6770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26ECE2-519E-3C4C-9DBE-310DC468C44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476074"/>
            <a:ext cx="895971" cy="19036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7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EA34B-5C7C-C84F-874F-52D360D6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5" y="1655083"/>
            <a:ext cx="7907619" cy="18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622346" cy="610863"/>
          </a:xfrm>
        </p:spPr>
        <p:txBody>
          <a:bodyPr>
            <a:normAutofit/>
          </a:bodyPr>
          <a:lstStyle/>
          <a:p>
            <a:r>
              <a:rPr lang="en-US" sz="2800" dirty="0"/>
              <a:t>References &amp; Project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12B4-C64C-6941-A67D-9772050FA05F}"/>
              </a:ext>
            </a:extLst>
          </p:cNvPr>
          <p:cNvSpPr txBox="1"/>
          <p:nvPr/>
        </p:nvSpPr>
        <p:spPr>
          <a:xfrm>
            <a:off x="1272988" y="1299882"/>
            <a:ext cx="92784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Termination Detection for Distributed Computations – </a:t>
            </a:r>
            <a:r>
              <a:rPr lang="en-US" sz="1600" i="1" dirty="0" err="1">
                <a:solidFill>
                  <a:srgbClr val="BA56FF"/>
                </a:solidFill>
              </a:rPr>
              <a:t>Rodney.W.Topor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Message-Optimal Algorithm for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S.Chandrashekharan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S.Venkatesan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 Algorithm for Solving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R.K.Arora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M.N.Gupta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Distributed Computing – Principles, Algorithms &amp; Systems (Chapter 7) – </a:t>
            </a:r>
            <a:r>
              <a:rPr lang="en-US" sz="1600" i="1" dirty="0">
                <a:solidFill>
                  <a:srgbClr val="BA56FF"/>
                </a:solidFill>
              </a:rPr>
              <a:t>Ajay D. </a:t>
            </a:r>
            <a:r>
              <a:rPr lang="en-US" sz="1600" i="1" dirty="0" err="1">
                <a:solidFill>
                  <a:srgbClr val="BA56FF"/>
                </a:solidFill>
              </a:rPr>
              <a:t>Kshemkalyani</a:t>
            </a:r>
            <a:r>
              <a:rPr lang="en-US" sz="1600" i="1" dirty="0">
                <a:solidFill>
                  <a:srgbClr val="BA56FF"/>
                </a:solidFill>
              </a:rPr>
              <a:t> &amp; Mukesh Singhal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MPI The Complete Reference - </a:t>
            </a:r>
            <a:r>
              <a:rPr lang="en-US" sz="1600" i="1" dirty="0">
                <a:solidFill>
                  <a:srgbClr val="BA56FF"/>
                </a:solidFill>
              </a:rPr>
              <a:t>Marc </a:t>
            </a:r>
            <a:r>
              <a:rPr lang="en-US" sz="1600" i="1" dirty="0" err="1">
                <a:solidFill>
                  <a:srgbClr val="BA56FF"/>
                </a:solidFill>
              </a:rPr>
              <a:t>Snir</a:t>
            </a:r>
            <a:r>
              <a:rPr lang="en-US" sz="1600" i="1" dirty="0">
                <a:solidFill>
                  <a:srgbClr val="BA56FF"/>
                </a:solidFill>
              </a:rPr>
              <a:t>, Steve Otto, Steven Huss Lederman, David Walker, Jack </a:t>
            </a:r>
            <a:r>
              <a:rPr lang="en-US" sz="1600" i="1" dirty="0" err="1">
                <a:solidFill>
                  <a:srgbClr val="BA56FF"/>
                </a:solidFill>
              </a:rPr>
              <a:t>Dongarra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OpenMPI 4.1.1 </a:t>
            </a:r>
            <a:r>
              <a:rPr lang="en-US" sz="1600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www.open-mpi.org</a:t>
            </a:r>
            <a:r>
              <a:rPr lang="en-US" sz="1600" dirty="0">
                <a:solidFill>
                  <a:srgbClr val="BA56FF"/>
                </a:solidFill>
              </a:rPr>
              <a:t>/doc/current/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Project GitHub Page</a:t>
            </a:r>
            <a:r>
              <a:rPr lang="en-US" sz="1600" dirty="0">
                <a:solidFill>
                  <a:schemeClr val="bg1"/>
                </a:solidFill>
              </a:rPr>
              <a:t> (will be made public after 30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April, 11:55 PM)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endParaRPr lang="en-US" sz="1600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4"/>
              </a:rPr>
              <a:t>Presentation Video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r>
              <a:rPr lang="en-US" sz="1600" dirty="0">
                <a:solidFill>
                  <a:srgbClr val="BA56FF"/>
                </a:solidFill>
              </a:rPr>
              <a:t>/blob/main/presentation/final_presentation_video.mp4</a:t>
            </a:r>
          </a:p>
        </p:txBody>
      </p:sp>
    </p:spTree>
    <p:extLst>
      <p:ext uri="{BB962C8B-B14F-4D97-AF65-F5344CB8AC3E}">
        <p14:creationId xmlns:p14="http://schemas.microsoft.com/office/powerpoint/2010/main" val="86604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Assumptions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-342900"/>
            <a:r>
              <a:rPr lang="en-US" sz="2000" dirty="0"/>
              <a:t>Minimum spanning tree (path) is known</a:t>
            </a:r>
          </a:p>
          <a:p>
            <a:pPr lvl="1" indent="-342900"/>
            <a:r>
              <a:rPr lang="en-US" sz="2000" dirty="0"/>
              <a:t>Nodes are available and not modified.</a:t>
            </a:r>
          </a:p>
          <a:p>
            <a:pPr lvl="1" indent="-342900"/>
            <a:r>
              <a:rPr lang="en-US" sz="2000" dirty="0"/>
              <a:t>No new channels (other than the edges of the MST) are established.</a:t>
            </a:r>
          </a:p>
          <a:p>
            <a:pPr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27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Simple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0" y="2289362"/>
            <a:ext cx="4643481" cy="3315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processes P</a:t>
            </a:r>
            <a:r>
              <a:rPr lang="en-US" baseline="-25000" dirty="0"/>
              <a:t>i</a:t>
            </a:r>
            <a:r>
              <a:rPr lang="en-US" dirty="0"/>
              <a:t> , 0 ≤ </a:t>
            </a:r>
            <a:r>
              <a:rPr lang="en-US" dirty="0" err="1"/>
              <a:t>i</a:t>
            </a:r>
            <a:r>
              <a:rPr lang="en-US" dirty="0"/>
              <a:t> ≤N, which are modeled as the nodes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of the graph represent the communication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report to their parents, if they have terminated.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node will similarly report to its parent when it has completed processing and all of its immediate children have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terminated when root terminates.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033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1"/>
            <a:ext cx="7283866" cy="2360676"/>
          </a:xfrm>
        </p:spPr>
        <p:txBody>
          <a:bodyPr>
            <a:normAutofit/>
          </a:bodyPr>
          <a:lstStyle/>
          <a:p>
            <a:r>
              <a:rPr lang="en-US" sz="2400" dirty="0"/>
              <a:t>Problem with the algorithm: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algorithm fails when a process (after it has sent a token to its parent), receives a message from some other process.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85031"/>
            <a:ext cx="4161482" cy="313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98" y="4828032"/>
            <a:ext cx="86928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40238"/>
            <a:ext cx="4941477" cy="610863"/>
          </a:xfrm>
        </p:spPr>
        <p:txBody>
          <a:bodyPr>
            <a:normAutofit/>
          </a:bodyPr>
          <a:lstStyle/>
          <a:p>
            <a:r>
              <a:rPr lang="en-US" b="0" dirty="0" err="1"/>
              <a:t>Rodney.W.Topor’s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211" y="2195404"/>
            <a:ext cx="5783055" cy="3659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Initially color all the processes and tokens as WHITE.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process turns BLACK when it sends a message to some other process. It turns WHITE, after it has sent the BLACK token to its 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Upon receiving a BLACK token (from one of the child(s)) Root will send a REPEAT signal to all its children propagating till leaf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leaf nodes then restart the algorithm on receiving the REPEAT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node concludes that termination detection is complete only on receiving WHITE tokens from all the child nodes.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1" y="1959930"/>
            <a:ext cx="4392919" cy="34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-342900"/>
            <a:r>
              <a:rPr lang="en-US" sz="2000" dirty="0"/>
              <a:t>Best case Message Complexity O(N) </a:t>
            </a:r>
          </a:p>
          <a:p>
            <a:pPr lvl="2" indent="-342900"/>
            <a:r>
              <a:rPr lang="en-US" sz="1600" dirty="0"/>
              <a:t>One Round</a:t>
            </a:r>
          </a:p>
          <a:p>
            <a:pPr marL="800100" lvl="2" indent="0">
              <a:buNone/>
            </a:pPr>
            <a:endParaRPr lang="en-US" sz="1600" dirty="0"/>
          </a:p>
          <a:p>
            <a:pPr lvl="1" indent="-342900"/>
            <a:r>
              <a:rPr lang="en-US" sz="2000" dirty="0"/>
              <a:t>Worst case Message Complexity O(N*M) </a:t>
            </a:r>
          </a:p>
          <a:p>
            <a:pPr lvl="2" indent="-342900"/>
            <a:r>
              <a:rPr lang="en-US" sz="1600" dirty="0"/>
              <a:t>M – no of computation messages exchanged on black token</a:t>
            </a:r>
          </a:p>
          <a:p>
            <a:pPr marL="800100" lvl="2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Best case - when the token needs to be sent to its parent so N nodes will lead to O(N) complexity.</a:t>
            </a:r>
          </a:p>
          <a:p>
            <a:pPr marL="342900" lvl="1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Worst case - if it takes M no of rounds of tokens passing. Then M times N nodes must communicate and marks for complexity O(N * M).</a:t>
            </a:r>
          </a:p>
        </p:txBody>
      </p:sp>
    </p:spTree>
    <p:extLst>
      <p:ext uri="{BB962C8B-B14F-4D97-AF65-F5344CB8AC3E}">
        <p14:creationId xmlns:p14="http://schemas.microsoft.com/office/powerpoint/2010/main" val="15621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908193" cy="610863"/>
          </a:xfrm>
        </p:spPr>
        <p:txBody>
          <a:bodyPr>
            <a:normAutofit/>
          </a:bodyPr>
          <a:lstStyle/>
          <a:p>
            <a:r>
              <a:rPr lang="en-US" sz="4000" b="0" dirty="0" err="1"/>
              <a:t>S.Chandrasekaran</a:t>
            </a:r>
            <a:r>
              <a:rPr lang="en-US" sz="4000" b="0" dirty="0"/>
              <a:t> And </a:t>
            </a:r>
            <a:r>
              <a:rPr lang="en-US" sz="4000" b="0" dirty="0" err="1"/>
              <a:t>S.Venkatesan’s</a:t>
            </a:r>
            <a:endParaRPr lang="en-US" sz="4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3752" y="2194153"/>
            <a:ext cx="6216028" cy="44803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 extension of </a:t>
            </a:r>
            <a:r>
              <a:rPr lang="en-US" sz="1800" dirty="0" err="1"/>
              <a:t>Rodney.W.Topor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a node </a:t>
            </a:r>
            <a:r>
              <a:rPr lang="en-US" sz="1800" i="1" dirty="0"/>
              <a:t>p </a:t>
            </a:r>
            <a:r>
              <a:rPr lang="en-US" sz="1800" dirty="0"/>
              <a:t>sends a message </a:t>
            </a:r>
            <a:r>
              <a:rPr lang="en-US" sz="1800" i="1" dirty="0"/>
              <a:t>m </a:t>
            </a:r>
            <a:r>
              <a:rPr lang="en-US" sz="1800" dirty="0"/>
              <a:t>to node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should wait until </a:t>
            </a:r>
            <a:r>
              <a:rPr lang="en-US" sz="1800" b="1" i="1" dirty="0"/>
              <a:t>q</a:t>
            </a:r>
            <a:r>
              <a:rPr lang="en-US" sz="1800" i="1" dirty="0"/>
              <a:t> </a:t>
            </a:r>
            <a:r>
              <a:rPr lang="en-US" sz="1800" dirty="0"/>
              <a:t>becomes idle.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node </a:t>
            </a:r>
            <a:r>
              <a:rPr lang="en-US" sz="1800" i="1" dirty="0"/>
              <a:t>q </a:t>
            </a:r>
            <a:r>
              <a:rPr lang="en-US" sz="1800" dirty="0"/>
              <a:t>terminates, it sends an acknowledgement (a CONTROL message) to node </a:t>
            </a:r>
            <a:r>
              <a:rPr lang="en-US" sz="1800" i="1" dirty="0"/>
              <a:t>p </a:t>
            </a:r>
            <a:r>
              <a:rPr lang="en-US" sz="1800" dirty="0"/>
              <a:t>informing node </a:t>
            </a:r>
            <a:r>
              <a:rPr lang="en-US" sz="1800" i="1" dirty="0"/>
              <a:t>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the sender and the receiver keep track of each message exchange.</a:t>
            </a:r>
            <a:endParaRPr lang="en-US" sz="1800" i="1" dirty="0"/>
          </a:p>
          <a:p>
            <a:pPr>
              <a:lnSpc>
                <a:spcPct val="150000"/>
              </a:lnSpc>
            </a:pPr>
            <a:r>
              <a:rPr lang="en-US" sz="1800" dirty="0"/>
              <a:t>All nodes will only send WHITE token.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message optimal way of termination detection.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3" y="1933683"/>
            <a:ext cx="3791913" cy="331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6" y="1593017"/>
            <a:ext cx="483725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Topor’s</a:t>
            </a:r>
            <a:r>
              <a:rPr lang="en-US" dirty="0"/>
              <a:t>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Worse Case Message Complexity O(N*M)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230054"/>
          </a:xfrm>
        </p:spPr>
        <p:txBody>
          <a:bodyPr>
            <a:normAutofit/>
          </a:bodyPr>
          <a:lstStyle/>
          <a:p>
            <a:r>
              <a:rPr lang="en-US" dirty="0"/>
              <a:t>the total number of messages generated by the algorithm is 2* |E| + |V| − 1 + M.</a:t>
            </a:r>
          </a:p>
          <a:p>
            <a:pPr lvl="1"/>
            <a:r>
              <a:rPr lang="en-US" dirty="0"/>
              <a:t>E edges – links / warning messages</a:t>
            </a:r>
          </a:p>
          <a:p>
            <a:pPr lvl="1"/>
            <a:r>
              <a:rPr lang="en-US" dirty="0"/>
              <a:t>M remove message</a:t>
            </a:r>
          </a:p>
          <a:p>
            <a:pPr lvl="1"/>
            <a:r>
              <a:rPr lang="en-US" dirty="0"/>
              <a:t>V nodes</a:t>
            </a:r>
          </a:p>
          <a:p>
            <a:r>
              <a:rPr lang="en-US" dirty="0"/>
              <a:t>Message Complexity </a:t>
            </a:r>
            <a:r>
              <a:rPr lang="pt-BR" dirty="0"/>
              <a:t>O(|E| + M) </a:t>
            </a:r>
          </a:p>
          <a:p>
            <a:pPr lvl="1"/>
            <a:r>
              <a:rPr lang="pt-BR" dirty="0"/>
              <a:t>as |E| &gt; |V|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MW_JS_SL_v2" id="{50B954A5-DC84-41DE-87BB-B459A4E7EDA7}" vid="{75F44519-9FD6-49F7-AB9C-46D055682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3804F14-618B-48E0-A956-DD76B6099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</TotalTime>
  <Words>1998</Words>
  <Application>Microsoft Macintosh PowerPoint</Application>
  <PresentationFormat>Widescreen</PresentationFormat>
  <Paragraphs>403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Wingdings</vt:lpstr>
      <vt:lpstr>Theme1</vt:lpstr>
      <vt:lpstr>Spanning Tree based Termination Detection</vt:lpstr>
      <vt:lpstr>Pre-Work</vt:lpstr>
      <vt:lpstr>Assumptions</vt:lpstr>
      <vt:lpstr>Simple Algorithm</vt:lpstr>
      <vt:lpstr>Problem with the algorithm:  The algorithm fails when a process (after it has sent a token to its parent), receives a message from some other process.</vt:lpstr>
      <vt:lpstr>Rodney.W.Topor’s</vt:lpstr>
      <vt:lpstr>Performance</vt:lpstr>
      <vt:lpstr>S.Chandrasekaran And S.Venkatesan’s</vt:lpstr>
      <vt:lpstr>Performance</vt:lpstr>
      <vt:lpstr>PowerPoint Presentation</vt:lpstr>
      <vt:lpstr>R.K.Arora and M.N.Gupta’s (contd…)</vt:lpstr>
      <vt:lpstr>R.K.Arora and M.N.Gupta’s (contd…)</vt:lpstr>
      <vt:lpstr>Our Model</vt:lpstr>
      <vt:lpstr>Comparision</vt:lpstr>
      <vt:lpstr>Our Model - A Deep Dive (Design &amp; Implementation)</vt:lpstr>
      <vt:lpstr>Design</vt:lpstr>
      <vt:lpstr>Implementation</vt:lpstr>
      <vt:lpstr>Implementation (contd..)</vt:lpstr>
      <vt:lpstr>Message passing between nodes/processes</vt:lpstr>
      <vt:lpstr>MASTER</vt:lpstr>
      <vt:lpstr>WORKER</vt:lpstr>
      <vt:lpstr>WORKER (contd..)</vt:lpstr>
      <vt:lpstr>Sample Input Data</vt:lpstr>
      <vt:lpstr>Sample Routing Table</vt:lpstr>
      <vt:lpstr>Execution Run</vt:lpstr>
      <vt:lpstr>Execution Run (contd..)</vt:lpstr>
      <vt:lpstr>Execution Run (contd..)</vt:lpstr>
      <vt:lpstr>Execution Run (contd..)</vt:lpstr>
      <vt:lpstr>References &amp; Project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lastModifiedBy>Aditya Saripalli</cp:lastModifiedBy>
  <cp:revision>153</cp:revision>
  <dcterms:created xsi:type="dcterms:W3CDTF">2021-04-22T10:17:49Z</dcterms:created>
  <dcterms:modified xsi:type="dcterms:W3CDTF">2021-04-30T16:24:34Z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